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11/7/2023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2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135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443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730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950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5720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961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57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430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695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107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903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422CFA1E-7A37-DB9C-7261-5D242ACA79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1" r="1551"/>
          <a:stretch/>
        </p:blipFill>
        <p:spPr>
          <a:xfrm>
            <a:off x="3331593" y="10"/>
            <a:ext cx="8860407" cy="6857990"/>
          </a:xfrm>
          <a:custGeom>
            <a:avLst/>
            <a:gdLst/>
            <a:ahLst/>
            <a:cxnLst/>
            <a:rect l="l" t="t" r="r" b="b"/>
            <a:pathLst>
              <a:path w="8860407" h="6858000">
                <a:moveTo>
                  <a:pt x="0" y="0"/>
                </a:moveTo>
                <a:lnTo>
                  <a:pt x="8860407" y="0"/>
                </a:lnTo>
                <a:lnTo>
                  <a:pt x="8860407" y="6858000"/>
                </a:lnTo>
                <a:lnTo>
                  <a:pt x="661049" y="6858000"/>
                </a:lnTo>
                <a:lnTo>
                  <a:pt x="832672" y="6662026"/>
                </a:lnTo>
                <a:cubicBezTo>
                  <a:pt x="1465328" y="5866432"/>
                  <a:pt x="1845374" y="4846462"/>
                  <a:pt x="1845374" y="3734370"/>
                </a:cubicBezTo>
                <a:cubicBezTo>
                  <a:pt x="1845374" y="2244963"/>
                  <a:pt x="1163691" y="920792"/>
                  <a:pt x="106458" y="79568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4393CF1-6B97-AADA-D783-C94E8D670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952" y="1128811"/>
            <a:ext cx="3447288" cy="3342290"/>
          </a:xfrm>
        </p:spPr>
        <p:txBody>
          <a:bodyPr anchor="b">
            <a:normAutofit/>
          </a:bodyPr>
          <a:lstStyle/>
          <a:p>
            <a:r>
              <a:rPr lang="es-ES" sz="5400"/>
              <a:t>ESCAPE </a:t>
            </a:r>
            <a:br>
              <a:rPr lang="es-ES" sz="5400"/>
            </a:br>
            <a:r>
              <a:rPr lang="es-ES" sz="5400"/>
              <a:t>FROM</a:t>
            </a:r>
            <a:br>
              <a:rPr lang="es-ES" sz="5400"/>
            </a:br>
            <a:r>
              <a:rPr lang="es-ES" sz="5400"/>
              <a:t>AVILÉS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8227A2D-0418-C6C8-FBF0-55D065C6E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953" y="4660288"/>
            <a:ext cx="3447287" cy="1126364"/>
          </a:xfrm>
        </p:spPr>
        <p:txBody>
          <a:bodyPr anchor="t">
            <a:normAutofit/>
          </a:bodyPr>
          <a:lstStyle/>
          <a:p>
            <a:r>
              <a:rPr lang="es-ES" err="1"/>
              <a:t>AvilesForLiveVR</a:t>
            </a:r>
            <a:endParaRPr lang="es-ES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752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F6C7DD8-3120-EB44-0C8D-98F154313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¿Qué hemos implementado?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8C6AB7-FB63-57A2-3A0A-4C086509E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8236" y="3429000"/>
            <a:ext cx="8412480" cy="1587181"/>
          </a:xfrm>
        </p:spPr>
        <p:txBody>
          <a:bodyPr>
            <a:normAutofit/>
          </a:bodyPr>
          <a:lstStyle/>
          <a:p>
            <a:r>
              <a:rPr lang="es-ES" dirty="0"/>
              <a:t>En este segundo sprint nos hemos centrado en el desarrollo de diseños de escenarios y definición de las mecánicas.</a:t>
            </a:r>
          </a:p>
          <a:p>
            <a:r>
              <a:rPr lang="es-ES" dirty="0"/>
              <a:t>Hemos desarrollado las primeras ideas de cada nivel que presentamos en el sprint anterior.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71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9FB4A6-8E38-94EE-93C8-7603A4F36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es-ES" dirty="0"/>
              <a:t>Nivel 1: Prólogo</a:t>
            </a:r>
          </a:p>
        </p:txBody>
      </p: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F6CDA06-7207-0F21-953E-08C333C13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>
            <a:normAutofit/>
          </a:bodyPr>
          <a:lstStyle/>
          <a:p>
            <a:r>
              <a:rPr lang="es-ES" b="0" i="0">
                <a:effectLst/>
                <a:latin typeface="Calibri" panose="020F0502020204030204" pitchFamily="34" charset="0"/>
              </a:rPr>
              <a:t>En el prólogo nuestra idea principal no es incluir ninguna mecánica en particular, sino simplemente introducir el juego con una pequeña cinemática que sitúe al jugador y lo adentre al hilo del juego. En las cinemáticas aparecerá el personaje principal. </a:t>
            </a:r>
            <a:endParaRPr lang="es-ES" dirty="0"/>
          </a:p>
        </p:txBody>
      </p:sp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CAF8A158-E51E-4253-820B-3970F739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74A2710-8934-0D4A-E2F9-B2A7C55DF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50087" y="1645223"/>
            <a:ext cx="3434963" cy="3472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45020C-5D8F-1B81-C105-89436EBE1679}"/>
              </a:ext>
            </a:extLst>
          </p:cNvPr>
          <p:cNvSpPr txBox="1"/>
          <p:nvPr/>
        </p:nvSpPr>
        <p:spPr>
          <a:xfrm>
            <a:off x="8727441" y="5212777"/>
            <a:ext cx="2857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Personaje principal (Lolo)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29838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DB4EB1-9ECE-580D-ED8F-2FC747971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881" y="373240"/>
            <a:ext cx="6688137" cy="1540106"/>
          </a:xfrm>
        </p:spPr>
        <p:txBody>
          <a:bodyPr>
            <a:normAutofit/>
          </a:bodyPr>
          <a:lstStyle/>
          <a:p>
            <a:r>
              <a:rPr lang="es-ES" dirty="0"/>
              <a:t>Nivel 2: Laberinto</a:t>
            </a:r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636327-3F5A-C472-5891-96510CDC8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1881" y="1502715"/>
            <a:ext cx="6688137" cy="2861349"/>
          </a:xfrm>
        </p:spPr>
        <p:txBody>
          <a:bodyPr>
            <a:normAutofit/>
          </a:bodyPr>
          <a:lstStyle/>
          <a:p>
            <a:r>
              <a:rPr lang="es-ES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NPCs</a:t>
            </a:r>
            <a:r>
              <a:rPr lang="es-E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feriantes patrullando el laberinto, con sus correspondientes animaciones, además en caso de ser el protagonista visto por uno de ellos, el nivel se reiniciaría hasta el último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checkpoint</a:t>
            </a:r>
            <a:r>
              <a:rPr lang="es-E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alcanzado.</a:t>
            </a:r>
          </a:p>
          <a:p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Cuando el jugador llegue al último </a:t>
            </a:r>
            <a:r>
              <a:rPr lang="es-E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checkpoint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del laberinto, es decir lo supere, se pasará automáticamente al siguiente nivel. Nuestra idea es hacer los </a:t>
            </a:r>
            <a:r>
              <a:rPr lang="es-E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checkpoints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con estos </a:t>
            </a:r>
            <a:r>
              <a:rPr lang="es-E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assets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de hogueras. </a:t>
            </a:r>
            <a:endParaRPr lang="es-E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23EE577-96C6-DDDD-259E-05F14C2636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67241" y="555950"/>
            <a:ext cx="1967536" cy="2377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9BAF3A4-035B-BE47-A418-0F118C253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86181" y="3760688"/>
            <a:ext cx="3217333" cy="235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1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5FCB00D-11B3-7F4A-4900-39393614731C}"/>
              </a:ext>
            </a:extLst>
          </p:cNvPr>
          <p:cNvSpPr txBox="1"/>
          <p:nvPr/>
        </p:nvSpPr>
        <p:spPr>
          <a:xfrm>
            <a:off x="8948196" y="2962081"/>
            <a:ext cx="2497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Enemigos (Feriantes)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82D88B6-F4FA-22FE-8797-28D1461646BD}"/>
              </a:ext>
            </a:extLst>
          </p:cNvPr>
          <p:cNvSpPr txBox="1"/>
          <p:nvPr/>
        </p:nvSpPr>
        <p:spPr>
          <a:xfrm>
            <a:off x="8442603" y="6117384"/>
            <a:ext cx="24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0" i="1" dirty="0" err="1">
                <a:solidFill>
                  <a:srgbClr val="000000"/>
                </a:solidFill>
                <a:effectLst/>
                <a:latin typeface="WordVisi_MSFontService"/>
              </a:rPr>
              <a:t>Checkpoints</a:t>
            </a:r>
            <a:endParaRPr lang="es-ES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27554A24-0629-8879-AC79-90D496E03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381" y="3992701"/>
            <a:ext cx="2700553" cy="238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4249B64-87C7-D435-76AB-365CA0022E6E}"/>
              </a:ext>
            </a:extLst>
          </p:cNvPr>
          <p:cNvSpPr txBox="1"/>
          <p:nvPr/>
        </p:nvSpPr>
        <p:spPr>
          <a:xfrm>
            <a:off x="2914286" y="6377805"/>
            <a:ext cx="2604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>
                <a:solidFill>
                  <a:srgbClr val="000000"/>
                </a:solidFill>
                <a:latin typeface="WordVisi_MSFontService"/>
              </a:rPr>
              <a:t>M</a:t>
            </a:r>
            <a:r>
              <a:rPr lang="es-ES" b="0" i="1" dirty="0">
                <a:solidFill>
                  <a:srgbClr val="000000"/>
                </a:solidFill>
                <a:effectLst/>
                <a:latin typeface="WordVisi_MSFontService"/>
              </a:rPr>
              <a:t>ódulo del laberinto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08530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5" name="Rectangle 4104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EC5EDE-A716-FC62-784A-AAA6EEB88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57784"/>
            <a:ext cx="6433418" cy="1609344"/>
          </a:xfrm>
        </p:spPr>
        <p:txBody>
          <a:bodyPr anchor="ctr">
            <a:normAutofit/>
          </a:bodyPr>
          <a:lstStyle/>
          <a:p>
            <a:r>
              <a:rPr lang="es-ES" dirty="0"/>
              <a:t>Nivel 3: Parque</a:t>
            </a:r>
          </a:p>
        </p:txBody>
      </p:sp>
      <p:sp>
        <p:nvSpPr>
          <p:cNvPr id="4107" name="Freeform 6">
            <a:extLst>
              <a:ext uri="{FF2B5EF4-FFF2-40B4-BE49-F238E27FC236}">
                <a16:creationId xmlns:a16="http://schemas.microsoft.com/office/drawing/2014/main" id="{C0FA3EB3-F9E7-48CF-B25A-6BC0D7026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-2935" y="95288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C7E12F-BB0B-6EA9-13B4-CC5404F2A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2441448"/>
            <a:ext cx="4197096" cy="3127248"/>
          </a:xfrm>
        </p:spPr>
        <p:txBody>
          <a:bodyPr>
            <a:normAutofit/>
          </a:bodyPr>
          <a:lstStyle/>
          <a:p>
            <a:r>
              <a:rPr lang="es-ES" b="0" i="0" dirty="0">
                <a:effectLst/>
                <a:latin typeface="Calibri" panose="020F0502020204030204" pitchFamily="34" charset="0"/>
              </a:rPr>
              <a:t>La exploración por el nivel será la principal mecánica donde el jugador deberá fijarse en los pequeños detalles para responder correctamente a las preguntas que se le propondrán. </a:t>
            </a:r>
            <a:endParaRPr lang="es-ES" dirty="0"/>
          </a:p>
        </p:txBody>
      </p:sp>
      <p:pic>
        <p:nvPicPr>
          <p:cNvPr id="4099" name="Picture 3">
            <a:extLst>
              <a:ext uri="{FF2B5EF4-FFF2-40B4-BE49-F238E27FC236}">
                <a16:creationId xmlns:a16="http://schemas.microsoft.com/office/drawing/2014/main" id="{2B1D4E02-F81C-483D-52A3-13437A2F26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8" r="27743"/>
          <a:stretch/>
        </p:blipFill>
        <p:spPr bwMode="auto">
          <a:xfrm>
            <a:off x="7996859" y="10"/>
            <a:ext cx="4198060" cy="3650190"/>
          </a:xfrm>
          <a:custGeom>
            <a:avLst/>
            <a:gdLst/>
            <a:ahLst/>
            <a:cxnLst/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A79913BC-5202-2C98-9A89-236AA5B8A8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19" r="19183" b="3"/>
          <a:stretch/>
        </p:blipFill>
        <p:spPr bwMode="auto">
          <a:xfrm>
            <a:off x="5761217" y="2672409"/>
            <a:ext cx="3072384" cy="3072384"/>
          </a:xfrm>
          <a:custGeom>
            <a:avLst/>
            <a:gdLst/>
            <a:ahLst/>
            <a:cxnLst/>
            <a:rect l="l" t="t" r="r" b="b"/>
            <a:pathLst>
              <a:path w="3072384" h="3072384">
                <a:moveTo>
                  <a:pt x="1536192" y="0"/>
                </a:moveTo>
                <a:cubicBezTo>
                  <a:pt x="2384607" y="0"/>
                  <a:pt x="3072384" y="687777"/>
                  <a:pt x="3072384" y="1536192"/>
                </a:cubicBezTo>
                <a:cubicBezTo>
                  <a:pt x="3072384" y="2384607"/>
                  <a:pt x="2384607" y="3072384"/>
                  <a:pt x="1536192" y="3072384"/>
                </a:cubicBezTo>
                <a:cubicBezTo>
                  <a:pt x="687777" y="3072384"/>
                  <a:pt x="0" y="2384607"/>
                  <a:pt x="0" y="1536192"/>
                </a:cubicBezTo>
                <a:cubicBezTo>
                  <a:pt x="0" y="687777"/>
                  <a:pt x="687777" y="0"/>
                  <a:pt x="153619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44B3EFC4-CA84-215D-31B8-8BECA216BE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2" r="29804" b="1"/>
          <a:stretch/>
        </p:blipFill>
        <p:spPr bwMode="auto">
          <a:xfrm>
            <a:off x="8757948" y="3851564"/>
            <a:ext cx="3434052" cy="3006436"/>
          </a:xfrm>
          <a:custGeom>
            <a:avLst/>
            <a:gdLst/>
            <a:ahLst/>
            <a:cxnLst/>
            <a:rect l="l" t="t" r="r" b="b"/>
            <a:pathLst>
              <a:path w="3227666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227666" y="557146"/>
                </a:lnTo>
                <a:lnTo>
                  <a:pt x="3227666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51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9" name="Rectangle 512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9F33258-3B4C-123B-3598-B47323260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1" y="485267"/>
            <a:ext cx="5173133" cy="2433723"/>
          </a:xfrm>
        </p:spPr>
        <p:txBody>
          <a:bodyPr anchor="ctr">
            <a:normAutofit/>
          </a:bodyPr>
          <a:lstStyle/>
          <a:p>
            <a:pPr algn="r"/>
            <a:r>
              <a:rPr lang="es-ES" dirty="0"/>
              <a:t>Nivel 4: Puzle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8C484D-736B-D52F-E914-492D6201B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867" y="485266"/>
            <a:ext cx="5173133" cy="2433723"/>
          </a:xfrm>
        </p:spPr>
        <p:txBody>
          <a:bodyPr anchor="ctr">
            <a:normAutofit/>
          </a:bodyPr>
          <a:lstStyle/>
          <a:p>
            <a:r>
              <a:rPr lang="es-ES" sz="1900" b="0" i="0">
                <a:effectLst/>
                <a:latin typeface="Calibri" panose="020F0502020204030204" pitchFamily="34" charset="0"/>
              </a:rPr>
              <a:t>Este sería el último nivel, ambientado en la estación de tren en el que se planteará al jugador un puzle. Donde el jugador </a:t>
            </a:r>
            <a:r>
              <a:rPr lang="es-ES" sz="1900" b="0" i="0">
                <a:effectLst/>
                <a:latin typeface="WordVisi_MSFontService"/>
              </a:rPr>
              <a:t>deberá tocar una serie de objetos de diferentes colores en un orden específico para superar el último nivel y </a:t>
            </a:r>
            <a:r>
              <a:rPr lang="es-ES" sz="1900">
                <a:latin typeface="Calibri" panose="020F0502020204030204" pitchFamily="34" charset="0"/>
              </a:rPr>
              <a:t>d</a:t>
            </a:r>
            <a:r>
              <a:rPr lang="es-ES" sz="1900" b="0" i="0">
                <a:effectLst/>
                <a:latin typeface="Calibri" panose="020F0502020204030204" pitchFamily="34" charset="0"/>
              </a:rPr>
              <a:t>iferentes </a:t>
            </a:r>
            <a:r>
              <a:rPr lang="es-ES" sz="1900" b="0" i="0" err="1">
                <a:effectLst/>
                <a:latin typeface="Calibri" panose="020F0502020204030204" pitchFamily="34" charset="0"/>
              </a:rPr>
              <a:t>NPCs</a:t>
            </a:r>
            <a:r>
              <a:rPr lang="es-ES" sz="1900" b="0" i="0">
                <a:effectLst/>
                <a:latin typeface="Calibri" panose="020F0502020204030204" pitchFamily="34" charset="0"/>
              </a:rPr>
              <a:t> tanto feriantes como avilesinos le </a:t>
            </a:r>
            <a:r>
              <a:rPr lang="es-ES" sz="1900" b="0" i="0" err="1">
                <a:effectLst/>
                <a:latin typeface="Calibri" panose="020F0502020204030204" pitchFamily="34" charset="0"/>
              </a:rPr>
              <a:t>daran</a:t>
            </a:r>
            <a:r>
              <a:rPr lang="es-ES" sz="1900" b="0" i="0">
                <a:effectLst/>
                <a:latin typeface="Calibri" panose="020F0502020204030204" pitchFamily="34" charset="0"/>
              </a:rPr>
              <a:t> consejos e instrucciones.</a:t>
            </a:r>
            <a:endParaRPr lang="es-ES" sz="190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7A340E3-5958-EDB5-01E9-BFB67B7BD5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8"/>
          <a:stretch/>
        </p:blipFill>
        <p:spPr bwMode="auto">
          <a:xfrm>
            <a:off x="3" y="3383305"/>
            <a:ext cx="6202903" cy="3471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FF4187DD-CCD4-4A45-6E0C-94BAE3F5A5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" r="5334"/>
          <a:stretch/>
        </p:blipFill>
        <p:spPr bwMode="auto">
          <a:xfrm>
            <a:off x="6096000" y="3383275"/>
            <a:ext cx="6095995" cy="347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31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221340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RegularSeedRightStep">
      <a:dk1>
        <a:srgbClr val="000000"/>
      </a:dk1>
      <a:lt1>
        <a:srgbClr val="FFFFFF"/>
      </a:lt1>
      <a:dk2>
        <a:srgbClr val="3B3521"/>
      </a:dk2>
      <a:lt2>
        <a:srgbClr val="E2E6E8"/>
      </a:lt2>
      <a:accent1>
        <a:srgbClr val="E16D2F"/>
      </a:accent1>
      <a:accent2>
        <a:srgbClr val="C39C1B"/>
      </a:accent2>
      <a:accent3>
        <a:srgbClr val="94AD24"/>
      </a:accent3>
      <a:accent4>
        <a:srgbClr val="59B819"/>
      </a:accent4>
      <a:accent5>
        <a:srgbClr val="27BB29"/>
      </a:accent5>
      <a:accent6>
        <a:srgbClr val="1AB95F"/>
      </a:accent6>
      <a:hlink>
        <a:srgbClr val="3C8AB4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</TotalTime>
  <Words>271</Words>
  <Application>Microsoft Office PowerPoint</Application>
  <PresentationFormat>Panorámica</PresentationFormat>
  <Paragraphs>18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Arial</vt:lpstr>
      <vt:lpstr>Avenir Next LT Pro</vt:lpstr>
      <vt:lpstr>Calibri</vt:lpstr>
      <vt:lpstr>Sitka Banner</vt:lpstr>
      <vt:lpstr>WordVisi_MSFontService</vt:lpstr>
      <vt:lpstr>HeadlinesVTI</vt:lpstr>
      <vt:lpstr>ESCAPE  FROM AVILÉS</vt:lpstr>
      <vt:lpstr>¿Qué hemos implementado?</vt:lpstr>
      <vt:lpstr>Nivel 1: Prólogo</vt:lpstr>
      <vt:lpstr>Nivel 2: Laberinto</vt:lpstr>
      <vt:lpstr>Nivel 3: Parque</vt:lpstr>
      <vt:lpstr>Nivel 4: Puzle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  FROM AVILÉS</dc:title>
  <dc:creator>Sergio Rodriguez Garcia</dc:creator>
  <cp:lastModifiedBy>Sergio Rodriguez Garcia</cp:lastModifiedBy>
  <cp:revision>6</cp:revision>
  <dcterms:created xsi:type="dcterms:W3CDTF">2023-10-16T14:32:16Z</dcterms:created>
  <dcterms:modified xsi:type="dcterms:W3CDTF">2023-11-07T16:11:46Z</dcterms:modified>
</cp:coreProperties>
</file>

<file path=docProps/thumbnail.jpeg>
</file>